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B0B305D-C545-4EE8-98E9-746FC0755467}">
          <p14:sldIdLst/>
        </p14:section>
        <p14:section name="Раздел без заголовка" id="{39210EB0-1028-43E1-A2FF-496EC1D67C23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5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01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90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7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96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30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26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45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62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24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80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EE698-0884-4898-9054-59ED3D8E8104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ABC73-550C-4D65-AD5E-1CBD6A7E57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60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Rectangle 90"/>
          <p:cNvSpPr>
            <a:spLocks noChangeArrowheads="1"/>
          </p:cNvSpPr>
          <p:nvPr/>
        </p:nvSpPr>
        <p:spPr bwMode="auto">
          <a:xfrm>
            <a:off x="76796" y="-27489"/>
            <a:ext cx="12026555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924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24800" algn="l"/>
              </a:tabLst>
            </a:pPr>
            <a:endParaRPr kumimoji="0" lang="ru-RU" altLang="ru-RU" sz="900" b="1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kumimoji="0" lang="ru-RU" altLang="ru-RU" sz="9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24800" algn="l"/>
              </a:tabLst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effectLst/>
            </a:endParaRPr>
          </a:p>
          <a:p>
            <a:pPr lvl="0"/>
            <a:endParaRPr kumimoji="0" lang="ru-RU" altLang="ru-RU" sz="9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0" lang="ru-RU" altLang="ru-RU" sz="9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altLang="ru-RU" sz="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3450" y="916031"/>
            <a:ext cx="3038475" cy="2508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endParaRPr kumimoji="0" lang="ru-RU" alt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ectangle 87"/>
          <p:cNvSpPr>
            <a:spLocks noChangeArrowheads="1"/>
          </p:cNvSpPr>
          <p:nvPr/>
        </p:nvSpPr>
        <p:spPr bwMode="auto">
          <a:xfrm>
            <a:off x="4673450" y="529207"/>
            <a:ext cx="3038475" cy="250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Наблюдательный совет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Rectangle 85"/>
          <p:cNvSpPr>
            <a:spLocks noChangeArrowheads="1"/>
          </p:cNvSpPr>
          <p:nvPr/>
        </p:nvSpPr>
        <p:spPr bwMode="auto">
          <a:xfrm>
            <a:off x="8252460" y="518223"/>
            <a:ext cx="1855816" cy="3307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Секретарь Наблюдательного совета 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89"/>
          <p:cNvSpPr>
            <a:spLocks noChangeArrowheads="1"/>
          </p:cNvSpPr>
          <p:nvPr/>
        </p:nvSpPr>
        <p:spPr bwMode="auto">
          <a:xfrm>
            <a:off x="1340528" y="38831"/>
            <a:ext cx="85973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</a:t>
            </a:r>
            <a:endParaRPr kumimoji="0" lang="en-US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КГП </a:t>
            </a:r>
            <a:r>
              <a:rPr lang="ru-RU" alt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ПХВ </a:t>
            </a:r>
            <a:r>
              <a:rPr lang="ru-RU" alt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Алматинский</a:t>
            </a:r>
            <a:r>
              <a:rPr lang="ru-RU" alt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онкологический центр» УОЗ города </a:t>
            </a:r>
            <a:r>
              <a:rPr lang="ru-RU" alt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5"/>
          <p:cNvSpPr>
            <a:spLocks noChangeArrowheads="1"/>
          </p:cNvSpPr>
          <p:nvPr/>
        </p:nvSpPr>
        <p:spPr bwMode="auto">
          <a:xfrm>
            <a:off x="588929" y="4285605"/>
            <a:ext cx="97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Rectangle 96"/>
          <p:cNvSpPr>
            <a:spLocks noChangeArrowheads="1"/>
          </p:cNvSpPr>
          <p:nvPr/>
        </p:nvSpPr>
        <p:spPr bwMode="auto">
          <a:xfrm>
            <a:off x="588929" y="4347161"/>
            <a:ext cx="973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Rectangle 101"/>
          <p:cNvSpPr>
            <a:spLocks noChangeArrowheads="1"/>
          </p:cNvSpPr>
          <p:nvPr/>
        </p:nvSpPr>
        <p:spPr bwMode="auto">
          <a:xfrm>
            <a:off x="588929" y="4285605"/>
            <a:ext cx="97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Rectangle 102"/>
          <p:cNvSpPr>
            <a:spLocks noChangeArrowheads="1"/>
          </p:cNvSpPr>
          <p:nvPr/>
        </p:nvSpPr>
        <p:spPr bwMode="auto">
          <a:xfrm>
            <a:off x="588929" y="4347161"/>
            <a:ext cx="973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Rectangle 105"/>
          <p:cNvSpPr>
            <a:spLocks noChangeArrowheads="1"/>
          </p:cNvSpPr>
          <p:nvPr/>
        </p:nvSpPr>
        <p:spPr bwMode="auto">
          <a:xfrm>
            <a:off x="588929" y="4285605"/>
            <a:ext cx="97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Rectangle 106"/>
          <p:cNvSpPr>
            <a:spLocks noChangeArrowheads="1"/>
          </p:cNvSpPr>
          <p:nvPr/>
        </p:nvSpPr>
        <p:spPr bwMode="auto">
          <a:xfrm>
            <a:off x="588929" y="4347161"/>
            <a:ext cx="973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Rectangle 109"/>
          <p:cNvSpPr>
            <a:spLocks noChangeArrowheads="1"/>
          </p:cNvSpPr>
          <p:nvPr/>
        </p:nvSpPr>
        <p:spPr bwMode="auto">
          <a:xfrm>
            <a:off x="588929" y="4285605"/>
            <a:ext cx="97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10"/>
          <p:cNvSpPr>
            <a:spLocks noChangeArrowheads="1"/>
          </p:cNvSpPr>
          <p:nvPr/>
        </p:nvSpPr>
        <p:spPr bwMode="auto">
          <a:xfrm>
            <a:off x="588929" y="4347161"/>
            <a:ext cx="973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Rectangle 115"/>
          <p:cNvSpPr>
            <a:spLocks noChangeArrowheads="1"/>
          </p:cNvSpPr>
          <p:nvPr/>
        </p:nvSpPr>
        <p:spPr bwMode="auto">
          <a:xfrm>
            <a:off x="588929" y="4285605"/>
            <a:ext cx="97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Rectangle 116"/>
          <p:cNvSpPr>
            <a:spLocks noChangeArrowheads="1"/>
          </p:cNvSpPr>
          <p:nvPr/>
        </p:nvSpPr>
        <p:spPr bwMode="auto">
          <a:xfrm>
            <a:off x="588929" y="4347161"/>
            <a:ext cx="973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Rectangle 122"/>
          <p:cNvSpPr>
            <a:spLocks noChangeArrowheads="1"/>
          </p:cNvSpPr>
          <p:nvPr/>
        </p:nvSpPr>
        <p:spPr bwMode="auto">
          <a:xfrm>
            <a:off x="588929" y="4308916"/>
            <a:ext cx="97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4" name="AutoShape 280"/>
          <p:cNvCxnSpPr>
            <a:cxnSpLocks noChangeShapeType="1"/>
          </p:cNvCxnSpPr>
          <p:nvPr/>
        </p:nvCxnSpPr>
        <p:spPr bwMode="auto">
          <a:xfrm flipV="1">
            <a:off x="2127069" y="1286904"/>
            <a:ext cx="8641135" cy="3589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AutoShape 280"/>
          <p:cNvCxnSpPr>
            <a:cxnSpLocks noChangeShapeType="1"/>
            <a:stCxn id="4" idx="0"/>
            <a:endCxn id="86" idx="2"/>
          </p:cNvCxnSpPr>
          <p:nvPr/>
        </p:nvCxnSpPr>
        <p:spPr bwMode="auto">
          <a:xfrm flipV="1">
            <a:off x="6192688" y="780032"/>
            <a:ext cx="0" cy="1359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" name="AutoShape 280"/>
          <p:cNvCxnSpPr>
            <a:cxnSpLocks noChangeShapeType="1"/>
          </p:cNvCxnSpPr>
          <p:nvPr/>
        </p:nvCxnSpPr>
        <p:spPr bwMode="auto">
          <a:xfrm flipV="1">
            <a:off x="7711925" y="648321"/>
            <a:ext cx="540535" cy="117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0" name="AutoShape 280"/>
          <p:cNvCxnSpPr>
            <a:cxnSpLocks noChangeShapeType="1"/>
          </p:cNvCxnSpPr>
          <p:nvPr/>
        </p:nvCxnSpPr>
        <p:spPr bwMode="auto">
          <a:xfrm flipV="1">
            <a:off x="6995930" y="1328462"/>
            <a:ext cx="0" cy="28019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7" name="Rectangle 85"/>
          <p:cNvSpPr>
            <a:spLocks noChangeArrowheads="1"/>
          </p:cNvSpPr>
          <p:nvPr/>
        </p:nvSpPr>
        <p:spPr bwMode="auto">
          <a:xfrm>
            <a:off x="8252460" y="911036"/>
            <a:ext cx="1736840" cy="260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Комплаенс </a:t>
            </a:r>
            <a:r>
              <a:rPr lang="kk-KZ" alt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служба</a:t>
            </a:r>
            <a:endParaRPr kumimoji="0" lang="ru-RU" altLang="ru-RU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2" name="AutoShape 280"/>
          <p:cNvCxnSpPr>
            <a:cxnSpLocks noChangeShapeType="1"/>
          </p:cNvCxnSpPr>
          <p:nvPr/>
        </p:nvCxnSpPr>
        <p:spPr bwMode="auto">
          <a:xfrm flipV="1">
            <a:off x="7711925" y="766659"/>
            <a:ext cx="270267" cy="19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" name="AutoShape 280"/>
          <p:cNvCxnSpPr>
            <a:cxnSpLocks noChangeShapeType="1"/>
          </p:cNvCxnSpPr>
          <p:nvPr/>
        </p:nvCxnSpPr>
        <p:spPr bwMode="auto">
          <a:xfrm flipV="1">
            <a:off x="7986031" y="1058105"/>
            <a:ext cx="270267" cy="195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8" name="AutoShape 280"/>
          <p:cNvCxnSpPr>
            <a:cxnSpLocks noChangeShapeType="1"/>
          </p:cNvCxnSpPr>
          <p:nvPr/>
        </p:nvCxnSpPr>
        <p:spPr bwMode="auto">
          <a:xfrm>
            <a:off x="7982192" y="766659"/>
            <a:ext cx="0" cy="28776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2" name="AutoShape 280"/>
          <p:cNvCxnSpPr>
            <a:cxnSpLocks noChangeShapeType="1"/>
          </p:cNvCxnSpPr>
          <p:nvPr/>
        </p:nvCxnSpPr>
        <p:spPr bwMode="auto">
          <a:xfrm flipV="1">
            <a:off x="1853738" y="1318447"/>
            <a:ext cx="273331" cy="1701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Rectangle 8"/>
          <p:cNvSpPr>
            <a:spLocks noChangeArrowheads="1"/>
          </p:cNvSpPr>
          <p:nvPr/>
        </p:nvSpPr>
        <p:spPr bwMode="auto">
          <a:xfrm>
            <a:off x="9162028" y="1534296"/>
            <a:ext cx="1432194" cy="280351"/>
          </a:xfrm>
          <a:prstGeom prst="rect">
            <a:avLst/>
          </a:prstGeom>
          <a:solidFill>
            <a:srgbClr val="FFC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бухгалтер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Rectangle 8"/>
          <p:cNvSpPr>
            <a:spLocks noChangeArrowheads="1"/>
          </p:cNvSpPr>
          <p:nvPr/>
        </p:nvSpPr>
        <p:spPr bwMode="auto">
          <a:xfrm>
            <a:off x="9273203" y="1911968"/>
            <a:ext cx="1432194" cy="309688"/>
          </a:xfrm>
          <a:prstGeom prst="rect">
            <a:avLst/>
          </a:prstGeom>
          <a:solidFill>
            <a:srgbClr val="FFC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 планирования и экономического анализа 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Rectangle 8"/>
          <p:cNvSpPr>
            <a:spLocks noChangeArrowheads="1"/>
          </p:cNvSpPr>
          <p:nvPr/>
        </p:nvSpPr>
        <p:spPr bwMode="auto">
          <a:xfrm>
            <a:off x="9277080" y="2275024"/>
            <a:ext cx="1428317" cy="292192"/>
          </a:xfrm>
          <a:prstGeom prst="rect">
            <a:avLst/>
          </a:prstGeom>
          <a:solidFill>
            <a:srgbClr val="FFC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 государственных закупок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9" name="AutoShape 280"/>
          <p:cNvCxnSpPr>
            <a:cxnSpLocks noChangeShapeType="1"/>
          </p:cNvCxnSpPr>
          <p:nvPr/>
        </p:nvCxnSpPr>
        <p:spPr bwMode="auto">
          <a:xfrm flipH="1">
            <a:off x="9937898" y="1332042"/>
            <a:ext cx="2844" cy="1888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Rectangle 177"/>
          <p:cNvSpPr>
            <a:spLocks noChangeArrowheads="1"/>
          </p:cNvSpPr>
          <p:nvPr/>
        </p:nvSpPr>
        <p:spPr bwMode="auto">
          <a:xfrm>
            <a:off x="2417478" y="967667"/>
            <a:ext cx="1070477" cy="238563"/>
          </a:xfrm>
          <a:prstGeom prst="rect">
            <a:avLst/>
          </a:prstGeom>
          <a:solidFill>
            <a:srgbClr val="92D05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СППиВЭ</a:t>
            </a:r>
            <a:endParaRPr lang="ru-RU" alt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0" name="AutoShape 280"/>
          <p:cNvCxnSpPr>
            <a:cxnSpLocks noChangeShapeType="1"/>
          </p:cNvCxnSpPr>
          <p:nvPr/>
        </p:nvCxnSpPr>
        <p:spPr bwMode="auto">
          <a:xfrm>
            <a:off x="3492734" y="1056459"/>
            <a:ext cx="1180207" cy="95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Rectangle 177"/>
          <p:cNvSpPr>
            <a:spLocks noChangeArrowheads="1"/>
          </p:cNvSpPr>
          <p:nvPr/>
        </p:nvSpPr>
        <p:spPr bwMode="auto">
          <a:xfrm>
            <a:off x="7114249" y="2275024"/>
            <a:ext cx="2012546" cy="2842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Дневной</a:t>
            </a:r>
            <a:r>
              <a:rPr kumimoji="0" lang="ru-RU" altLang="ru-RU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стационар (отделение лучевой терапии)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Rectangle 23"/>
          <p:cNvSpPr>
            <a:spLocks noChangeArrowheads="1"/>
          </p:cNvSpPr>
          <p:nvPr/>
        </p:nvSpPr>
        <p:spPr bwMode="auto">
          <a:xfrm>
            <a:off x="7134015" y="2680361"/>
            <a:ext cx="1995863" cy="2593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лучевой диагностик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Rectangle 177"/>
          <p:cNvSpPr>
            <a:spLocks noChangeArrowheads="1"/>
          </p:cNvSpPr>
          <p:nvPr/>
        </p:nvSpPr>
        <p:spPr bwMode="auto">
          <a:xfrm>
            <a:off x="7126588" y="1904616"/>
            <a:ext cx="2032894" cy="2746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Консультационно-диагностическое отделение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5028476" y="1515059"/>
            <a:ext cx="3915005" cy="2691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директора по </a:t>
            </a:r>
            <a:r>
              <a:rPr lang="ru-RU" alt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лечебной работе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Rectangle 23"/>
          <p:cNvSpPr>
            <a:spLocks noChangeArrowheads="1"/>
          </p:cNvSpPr>
          <p:nvPr/>
        </p:nvSpPr>
        <p:spPr bwMode="auto">
          <a:xfrm>
            <a:off x="7134015" y="3007264"/>
            <a:ext cx="2001264" cy="2884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Экспертный эндоскопический центр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Rectangle 23"/>
          <p:cNvSpPr>
            <a:spLocks noChangeArrowheads="1"/>
          </p:cNvSpPr>
          <p:nvPr/>
        </p:nvSpPr>
        <p:spPr bwMode="auto">
          <a:xfrm>
            <a:off x="7132858" y="3341130"/>
            <a:ext cx="1998176" cy="2800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Клинико-диагностическая лаборатория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Rectangle 23"/>
          <p:cNvSpPr>
            <a:spLocks noChangeArrowheads="1"/>
          </p:cNvSpPr>
          <p:nvPr/>
        </p:nvSpPr>
        <p:spPr bwMode="auto">
          <a:xfrm>
            <a:off x="7156889" y="4447129"/>
            <a:ext cx="1988918" cy="2802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трансфузиологии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Rectangle 23"/>
          <p:cNvSpPr>
            <a:spLocks noChangeArrowheads="1"/>
          </p:cNvSpPr>
          <p:nvPr/>
        </p:nvSpPr>
        <p:spPr bwMode="auto">
          <a:xfrm>
            <a:off x="7156889" y="4788382"/>
            <a:ext cx="2001264" cy="3069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Мобильная бригада по оказанию паллиативной помощи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Rectangle 177"/>
          <p:cNvSpPr>
            <a:spLocks noChangeArrowheads="1"/>
          </p:cNvSpPr>
          <p:nvPr/>
        </p:nvSpPr>
        <p:spPr bwMode="auto">
          <a:xfrm>
            <a:off x="7151375" y="3711605"/>
            <a:ext cx="1999946" cy="2746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Цитологическая лаборатория 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Rectangle 177"/>
          <p:cNvSpPr>
            <a:spLocks noChangeArrowheads="1"/>
          </p:cNvSpPr>
          <p:nvPr/>
        </p:nvSpPr>
        <p:spPr bwMode="auto">
          <a:xfrm>
            <a:off x="7145496" y="4067428"/>
            <a:ext cx="1995078" cy="2746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Иммуно</a:t>
            </a: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-гистохимическая лаборатория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Rectangle 23"/>
          <p:cNvSpPr>
            <a:spLocks noChangeArrowheads="1"/>
          </p:cNvSpPr>
          <p:nvPr/>
        </p:nvSpPr>
        <p:spPr bwMode="auto">
          <a:xfrm>
            <a:off x="7160909" y="5197211"/>
            <a:ext cx="1990412" cy="2104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Амбулаторной химиотерапии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Rectangle 177"/>
          <p:cNvSpPr>
            <a:spLocks noChangeArrowheads="1"/>
          </p:cNvSpPr>
          <p:nvPr/>
        </p:nvSpPr>
        <p:spPr bwMode="auto">
          <a:xfrm>
            <a:off x="4942528" y="2641754"/>
            <a:ext cx="2012546" cy="2430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онкогинекологии </a:t>
            </a: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Rectangle 38"/>
          <p:cNvSpPr>
            <a:spLocks noChangeArrowheads="1"/>
          </p:cNvSpPr>
          <p:nvPr/>
        </p:nvSpPr>
        <p:spPr bwMode="auto">
          <a:xfrm>
            <a:off x="4942528" y="2972575"/>
            <a:ext cx="2023668" cy="2637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</a:t>
            </a: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маммологии </a:t>
            </a: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Rectangle 23"/>
          <p:cNvSpPr>
            <a:spLocks noChangeArrowheads="1"/>
          </p:cNvSpPr>
          <p:nvPr/>
        </p:nvSpPr>
        <p:spPr bwMode="auto">
          <a:xfrm>
            <a:off x="4936361" y="3295711"/>
            <a:ext cx="2018713" cy="3109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онкохирургии 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Rectangle 177"/>
          <p:cNvSpPr>
            <a:spLocks noChangeArrowheads="1"/>
          </p:cNvSpPr>
          <p:nvPr/>
        </p:nvSpPr>
        <p:spPr bwMode="auto">
          <a:xfrm>
            <a:off x="4942528" y="2275635"/>
            <a:ext cx="2032894" cy="2746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Приемное отделение</a:t>
            </a: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1" name="AutoShape 280"/>
          <p:cNvCxnSpPr>
            <a:cxnSpLocks noChangeShapeType="1"/>
          </p:cNvCxnSpPr>
          <p:nvPr/>
        </p:nvCxnSpPr>
        <p:spPr bwMode="auto">
          <a:xfrm>
            <a:off x="5585773" y="2161571"/>
            <a:ext cx="258739" cy="4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" name="Rectangle 8"/>
          <p:cNvSpPr>
            <a:spLocks noChangeArrowheads="1"/>
          </p:cNvSpPr>
          <p:nvPr/>
        </p:nvSpPr>
        <p:spPr bwMode="auto">
          <a:xfrm>
            <a:off x="4942528" y="1901736"/>
            <a:ext cx="2043451" cy="3096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Общебольничный персонал</a:t>
            </a:r>
          </a:p>
        </p:txBody>
      </p:sp>
      <p:sp>
        <p:nvSpPr>
          <p:cNvPr id="153" name="Rectangle 23"/>
          <p:cNvSpPr>
            <a:spLocks noChangeArrowheads="1"/>
          </p:cNvSpPr>
          <p:nvPr/>
        </p:nvSpPr>
        <p:spPr bwMode="auto">
          <a:xfrm>
            <a:off x="4940775" y="3641111"/>
            <a:ext cx="1999946" cy="29350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Химиотерапевтическое отеление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Rectangle 23"/>
          <p:cNvSpPr>
            <a:spLocks noChangeArrowheads="1"/>
          </p:cNvSpPr>
          <p:nvPr/>
        </p:nvSpPr>
        <p:spPr bwMode="auto">
          <a:xfrm>
            <a:off x="4933302" y="4008798"/>
            <a:ext cx="2032894" cy="3226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Отделение анестезиологии, реанимации и интенсивной терапии 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Rectangle 23"/>
          <p:cNvSpPr>
            <a:spLocks noChangeArrowheads="1"/>
          </p:cNvSpPr>
          <p:nvPr/>
        </p:nvSpPr>
        <p:spPr bwMode="auto">
          <a:xfrm>
            <a:off x="4940775" y="5229245"/>
            <a:ext cx="1997003" cy="2802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Многопрофильное отделение </a:t>
            </a:r>
          </a:p>
        </p:txBody>
      </p:sp>
      <p:sp>
        <p:nvSpPr>
          <p:cNvPr id="159" name="Rectangle 177"/>
          <p:cNvSpPr>
            <a:spLocks noChangeArrowheads="1"/>
          </p:cNvSpPr>
          <p:nvPr/>
        </p:nvSpPr>
        <p:spPr bwMode="auto">
          <a:xfrm>
            <a:off x="4940775" y="4422187"/>
            <a:ext cx="1999946" cy="2746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Операционный блок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Rectangle 177"/>
          <p:cNvSpPr>
            <a:spLocks noChangeArrowheads="1"/>
          </p:cNvSpPr>
          <p:nvPr/>
        </p:nvSpPr>
        <p:spPr bwMode="auto">
          <a:xfrm>
            <a:off x="4941605" y="4756324"/>
            <a:ext cx="2014391" cy="3546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Дневной стационар (отделение </a:t>
            </a: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химиотерапии, лучевая терапия) 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Rectangle 23"/>
          <p:cNvSpPr>
            <a:spLocks noChangeArrowheads="1"/>
          </p:cNvSpPr>
          <p:nvPr/>
        </p:nvSpPr>
        <p:spPr bwMode="auto">
          <a:xfrm>
            <a:off x="7156889" y="5549380"/>
            <a:ext cx="2018040" cy="2416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лекарственного обеспечения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Rectangle 8"/>
          <p:cNvSpPr>
            <a:spLocks noChangeArrowheads="1"/>
          </p:cNvSpPr>
          <p:nvPr/>
        </p:nvSpPr>
        <p:spPr bwMode="auto">
          <a:xfrm>
            <a:off x="10719457" y="1570800"/>
            <a:ext cx="1296384" cy="265890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отдел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4" name="AutoShape 280"/>
          <p:cNvCxnSpPr>
            <a:cxnSpLocks noChangeShapeType="1"/>
          </p:cNvCxnSpPr>
          <p:nvPr/>
        </p:nvCxnSpPr>
        <p:spPr bwMode="auto">
          <a:xfrm>
            <a:off x="10768204" y="1294881"/>
            <a:ext cx="351295" cy="22161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" name="AutoShape 280"/>
          <p:cNvCxnSpPr>
            <a:cxnSpLocks noChangeShapeType="1"/>
          </p:cNvCxnSpPr>
          <p:nvPr/>
        </p:nvCxnSpPr>
        <p:spPr bwMode="auto">
          <a:xfrm>
            <a:off x="9940742" y="1797988"/>
            <a:ext cx="1" cy="122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" name="AutoShape 280"/>
          <p:cNvCxnSpPr>
            <a:cxnSpLocks noChangeShapeType="1"/>
            <a:endCxn id="152" idx="0"/>
          </p:cNvCxnSpPr>
          <p:nvPr/>
        </p:nvCxnSpPr>
        <p:spPr bwMode="auto">
          <a:xfrm flipH="1">
            <a:off x="5964254" y="1809276"/>
            <a:ext cx="83577" cy="9246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" name="AutoShape 280"/>
          <p:cNvCxnSpPr>
            <a:cxnSpLocks noChangeShapeType="1"/>
          </p:cNvCxnSpPr>
          <p:nvPr/>
        </p:nvCxnSpPr>
        <p:spPr bwMode="auto">
          <a:xfrm>
            <a:off x="7823033" y="1813021"/>
            <a:ext cx="78661" cy="913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" name="Rectangle 177"/>
          <p:cNvSpPr>
            <a:spLocks noChangeArrowheads="1"/>
          </p:cNvSpPr>
          <p:nvPr/>
        </p:nvSpPr>
        <p:spPr bwMode="auto">
          <a:xfrm>
            <a:off x="804702" y="1897057"/>
            <a:ext cx="2009934" cy="3302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Специализированное консультативно-диагностическое отделение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9" name="Rectangle 38"/>
          <p:cNvSpPr>
            <a:spLocks noChangeArrowheads="1"/>
          </p:cNvSpPr>
          <p:nvPr/>
        </p:nvSpPr>
        <p:spPr bwMode="auto">
          <a:xfrm>
            <a:off x="794225" y="2355854"/>
            <a:ext cx="2009934" cy="2933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Ситуационно-аналитический отдел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" name="Rectangle 23"/>
          <p:cNvSpPr>
            <a:spLocks noChangeArrowheads="1"/>
          </p:cNvSpPr>
          <p:nvPr/>
        </p:nvSpPr>
        <p:spPr bwMode="auto">
          <a:xfrm>
            <a:off x="786933" y="2780981"/>
            <a:ext cx="2006910" cy="2593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медицинской статистики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2" name="AutoShape 280"/>
          <p:cNvCxnSpPr>
            <a:cxnSpLocks noChangeShapeType="1"/>
          </p:cNvCxnSpPr>
          <p:nvPr/>
        </p:nvCxnSpPr>
        <p:spPr bwMode="auto">
          <a:xfrm>
            <a:off x="1159336" y="1748294"/>
            <a:ext cx="258739" cy="47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4" name="Rectangle 8"/>
          <p:cNvSpPr>
            <a:spLocks noChangeArrowheads="1"/>
          </p:cNvSpPr>
          <p:nvPr/>
        </p:nvSpPr>
        <p:spPr bwMode="auto">
          <a:xfrm>
            <a:off x="241068" y="1488578"/>
            <a:ext cx="2803443" cy="3292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директора по организационно-методической работе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" name="Rectangle 23"/>
          <p:cNvSpPr>
            <a:spLocks noChangeArrowheads="1"/>
          </p:cNvSpPr>
          <p:nvPr/>
        </p:nvSpPr>
        <p:spPr bwMode="auto">
          <a:xfrm>
            <a:off x="783064" y="3110780"/>
            <a:ext cx="2010778" cy="238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информационных технологий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" name="Rectangle 23"/>
          <p:cNvSpPr>
            <a:spLocks noChangeArrowheads="1"/>
          </p:cNvSpPr>
          <p:nvPr/>
        </p:nvSpPr>
        <p:spPr bwMode="auto">
          <a:xfrm>
            <a:off x="734113" y="3451200"/>
            <a:ext cx="2088708" cy="298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 центр по мониторингу (зеленого коридора)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1" name="AutoShape 280"/>
          <p:cNvCxnSpPr>
            <a:cxnSpLocks noChangeShapeType="1"/>
          </p:cNvCxnSpPr>
          <p:nvPr/>
        </p:nvCxnSpPr>
        <p:spPr bwMode="auto">
          <a:xfrm flipH="1">
            <a:off x="507355" y="1817851"/>
            <a:ext cx="9899" cy="1729005"/>
          </a:xfrm>
          <a:prstGeom prst="straightConnector1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2" name="AutoShape 280"/>
          <p:cNvCxnSpPr>
            <a:cxnSpLocks noChangeShapeType="1"/>
          </p:cNvCxnSpPr>
          <p:nvPr/>
        </p:nvCxnSpPr>
        <p:spPr bwMode="auto">
          <a:xfrm>
            <a:off x="503260" y="2014244"/>
            <a:ext cx="295065" cy="214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" name="AutoShape 280"/>
          <p:cNvCxnSpPr>
            <a:cxnSpLocks noChangeShapeType="1"/>
            <a:endCxn id="209" idx="1"/>
          </p:cNvCxnSpPr>
          <p:nvPr/>
        </p:nvCxnSpPr>
        <p:spPr bwMode="auto">
          <a:xfrm>
            <a:off x="510376" y="2502507"/>
            <a:ext cx="28384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6" name="Rectangle 177"/>
          <p:cNvSpPr>
            <a:spLocks noChangeArrowheads="1"/>
          </p:cNvSpPr>
          <p:nvPr/>
        </p:nvSpPr>
        <p:spPr bwMode="auto">
          <a:xfrm>
            <a:off x="3080926" y="1503917"/>
            <a:ext cx="1421595" cy="338967"/>
          </a:xfrm>
          <a:prstGeom prst="rect">
            <a:avLst/>
          </a:prstGeom>
          <a:solidFill>
            <a:srgbClr val="92D05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Служба управления персоналом</a:t>
            </a:r>
            <a:r>
              <a:rPr lang="ru-RU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8" name="AutoShape 280"/>
          <p:cNvCxnSpPr>
            <a:cxnSpLocks noChangeShapeType="1"/>
          </p:cNvCxnSpPr>
          <p:nvPr/>
        </p:nvCxnSpPr>
        <p:spPr bwMode="auto">
          <a:xfrm>
            <a:off x="503260" y="3544177"/>
            <a:ext cx="21917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" name="Rectangle 8"/>
          <p:cNvSpPr>
            <a:spLocks noChangeArrowheads="1"/>
          </p:cNvSpPr>
          <p:nvPr/>
        </p:nvSpPr>
        <p:spPr bwMode="auto">
          <a:xfrm>
            <a:off x="2816462" y="4538328"/>
            <a:ext cx="1401071" cy="292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Комиссии</a:t>
            </a:r>
            <a:endParaRPr lang="ru-RU" altLang="ru-RU" sz="1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8" name="Rectangle 8"/>
          <p:cNvSpPr>
            <a:spLocks noChangeArrowheads="1"/>
          </p:cNvSpPr>
          <p:nvPr/>
        </p:nvSpPr>
        <p:spPr bwMode="auto">
          <a:xfrm rot="16200000">
            <a:off x="1718032" y="5680910"/>
            <a:ext cx="1401071" cy="292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Комиссия по </a:t>
            </a: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БЗ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9" name="Rectangle 8"/>
          <p:cNvSpPr>
            <a:spLocks noChangeArrowheads="1"/>
          </p:cNvSpPr>
          <p:nvPr/>
        </p:nvSpPr>
        <p:spPr bwMode="auto">
          <a:xfrm rot="16200000">
            <a:off x="2093496" y="5681393"/>
            <a:ext cx="1401071" cy="292192"/>
          </a:xfrm>
          <a:prstGeom prst="rect">
            <a:avLst/>
          </a:prstGeom>
          <a:solidFill>
            <a:schemeClr val="bg2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Дисциплинарная комиссия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0" name="Rectangle 8"/>
          <p:cNvSpPr>
            <a:spLocks noChangeArrowheads="1"/>
          </p:cNvSpPr>
          <p:nvPr/>
        </p:nvSpPr>
        <p:spPr bwMode="auto">
          <a:xfrm rot="16200000">
            <a:off x="2439020" y="5689944"/>
            <a:ext cx="1419141" cy="292192"/>
          </a:xfrm>
          <a:prstGeom prst="rect">
            <a:avLst/>
          </a:prstGeom>
          <a:solidFill>
            <a:schemeClr val="bg2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Этическая комиссия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1" name="Rectangle 8"/>
          <p:cNvSpPr>
            <a:spLocks noChangeArrowheads="1"/>
          </p:cNvSpPr>
          <p:nvPr/>
        </p:nvSpPr>
        <p:spPr bwMode="auto">
          <a:xfrm rot="16200000">
            <a:off x="2796267" y="5695543"/>
            <a:ext cx="1430341" cy="29219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КИК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2" name="Rectangle 8"/>
          <p:cNvSpPr>
            <a:spLocks noChangeArrowheads="1"/>
          </p:cNvSpPr>
          <p:nvPr/>
        </p:nvSpPr>
        <p:spPr bwMode="auto">
          <a:xfrm rot="16200000">
            <a:off x="3170326" y="5692074"/>
            <a:ext cx="1423406" cy="29219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КИЛИ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3" name="Rectangle 8"/>
          <p:cNvSpPr>
            <a:spLocks noChangeArrowheads="1"/>
          </p:cNvSpPr>
          <p:nvPr/>
        </p:nvSpPr>
        <p:spPr bwMode="auto">
          <a:xfrm rot="16200000">
            <a:off x="3527652" y="5698325"/>
            <a:ext cx="1435910" cy="29219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Комиссия по оценке клинических навыков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4" name="Rectangle 8"/>
          <p:cNvSpPr>
            <a:spLocks noChangeArrowheads="1"/>
          </p:cNvSpPr>
          <p:nvPr/>
        </p:nvSpPr>
        <p:spPr bwMode="auto">
          <a:xfrm rot="16200000">
            <a:off x="3897112" y="5702564"/>
            <a:ext cx="1444391" cy="29219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Формулярная комиссия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5" name="AutoShape 280"/>
          <p:cNvCxnSpPr>
            <a:cxnSpLocks noChangeShapeType="1"/>
          </p:cNvCxnSpPr>
          <p:nvPr/>
        </p:nvCxnSpPr>
        <p:spPr bwMode="auto">
          <a:xfrm flipV="1">
            <a:off x="2392564" y="4951274"/>
            <a:ext cx="1853042" cy="17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" name="AutoShape 280"/>
          <p:cNvCxnSpPr>
            <a:cxnSpLocks noChangeShapeType="1"/>
          </p:cNvCxnSpPr>
          <p:nvPr/>
        </p:nvCxnSpPr>
        <p:spPr bwMode="auto">
          <a:xfrm>
            <a:off x="3511436" y="4847021"/>
            <a:ext cx="1" cy="122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" name="AutoShape 280"/>
          <p:cNvCxnSpPr>
            <a:cxnSpLocks noChangeShapeType="1"/>
            <a:endCxn id="249" idx="3"/>
          </p:cNvCxnSpPr>
          <p:nvPr/>
        </p:nvCxnSpPr>
        <p:spPr bwMode="auto">
          <a:xfrm>
            <a:off x="2793842" y="4969979"/>
            <a:ext cx="190" cy="156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8" name="AutoShape 280"/>
          <p:cNvCxnSpPr>
            <a:cxnSpLocks noChangeShapeType="1"/>
            <a:endCxn id="251" idx="3"/>
          </p:cNvCxnSpPr>
          <p:nvPr/>
        </p:nvCxnSpPr>
        <p:spPr bwMode="auto">
          <a:xfrm>
            <a:off x="3511436" y="4925088"/>
            <a:ext cx="1" cy="20138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9" name="AutoShape 280"/>
          <p:cNvCxnSpPr>
            <a:cxnSpLocks noChangeShapeType="1"/>
            <a:endCxn id="252" idx="3"/>
          </p:cNvCxnSpPr>
          <p:nvPr/>
        </p:nvCxnSpPr>
        <p:spPr bwMode="auto">
          <a:xfrm>
            <a:off x="3882028" y="4962283"/>
            <a:ext cx="1" cy="1641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0" name="AutoShape 280"/>
          <p:cNvCxnSpPr>
            <a:cxnSpLocks noChangeShapeType="1"/>
            <a:endCxn id="253" idx="3"/>
          </p:cNvCxnSpPr>
          <p:nvPr/>
        </p:nvCxnSpPr>
        <p:spPr bwMode="auto">
          <a:xfrm>
            <a:off x="4245606" y="4954251"/>
            <a:ext cx="1" cy="17221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3" name="Rectangle 177"/>
          <p:cNvSpPr>
            <a:spLocks noChangeArrowheads="1"/>
          </p:cNvSpPr>
          <p:nvPr/>
        </p:nvSpPr>
        <p:spPr bwMode="auto">
          <a:xfrm>
            <a:off x="9279735" y="2672701"/>
            <a:ext cx="1419128" cy="274696"/>
          </a:xfrm>
          <a:prstGeom prst="rect">
            <a:avLst/>
          </a:prstGeom>
          <a:solidFill>
            <a:srgbClr val="FFC000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Хозяйственный отдел</a:t>
            </a:r>
            <a:endParaRPr lang="ru-RU" altLang="ru-RU" sz="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6" name="AutoShape 280"/>
          <p:cNvCxnSpPr>
            <a:cxnSpLocks noChangeShapeType="1"/>
          </p:cNvCxnSpPr>
          <p:nvPr/>
        </p:nvCxnSpPr>
        <p:spPr bwMode="auto">
          <a:xfrm>
            <a:off x="3148036" y="4955886"/>
            <a:ext cx="190" cy="156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" name="AutoShape 280"/>
          <p:cNvCxnSpPr>
            <a:cxnSpLocks noChangeShapeType="1"/>
          </p:cNvCxnSpPr>
          <p:nvPr/>
        </p:nvCxnSpPr>
        <p:spPr bwMode="auto">
          <a:xfrm>
            <a:off x="2392564" y="4947363"/>
            <a:ext cx="190" cy="156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9" name="AutoShape 280"/>
          <p:cNvCxnSpPr>
            <a:cxnSpLocks noChangeShapeType="1"/>
          </p:cNvCxnSpPr>
          <p:nvPr/>
        </p:nvCxnSpPr>
        <p:spPr bwMode="auto">
          <a:xfrm>
            <a:off x="382385" y="6682040"/>
            <a:ext cx="2448833" cy="133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1" name="AutoShape 280"/>
          <p:cNvCxnSpPr>
            <a:cxnSpLocks noChangeShapeType="1"/>
          </p:cNvCxnSpPr>
          <p:nvPr/>
        </p:nvCxnSpPr>
        <p:spPr bwMode="auto">
          <a:xfrm>
            <a:off x="2815547" y="6541421"/>
            <a:ext cx="190" cy="156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2" name="AutoShape 280"/>
          <p:cNvCxnSpPr>
            <a:cxnSpLocks noChangeShapeType="1"/>
          </p:cNvCxnSpPr>
          <p:nvPr/>
        </p:nvCxnSpPr>
        <p:spPr bwMode="auto">
          <a:xfrm>
            <a:off x="2392564" y="6525065"/>
            <a:ext cx="190" cy="156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3" name="AutoShape 280"/>
          <p:cNvCxnSpPr>
            <a:cxnSpLocks noChangeShapeType="1"/>
          </p:cNvCxnSpPr>
          <p:nvPr/>
        </p:nvCxnSpPr>
        <p:spPr bwMode="auto">
          <a:xfrm>
            <a:off x="382385" y="1817851"/>
            <a:ext cx="0" cy="485061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5" name="AutoShape 280"/>
          <p:cNvCxnSpPr>
            <a:cxnSpLocks noChangeShapeType="1"/>
          </p:cNvCxnSpPr>
          <p:nvPr/>
        </p:nvCxnSpPr>
        <p:spPr bwMode="auto">
          <a:xfrm flipV="1">
            <a:off x="3148835" y="5032088"/>
            <a:ext cx="1718242" cy="35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" name="Rectangle 8"/>
          <p:cNvSpPr>
            <a:spLocks noChangeArrowheads="1"/>
          </p:cNvSpPr>
          <p:nvPr/>
        </p:nvSpPr>
        <p:spPr bwMode="auto">
          <a:xfrm>
            <a:off x="3123325" y="2230809"/>
            <a:ext cx="1520789" cy="30968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</a:t>
            </a:r>
            <a:r>
              <a:rPr kumimoji="0" lang="ru-RU" altLang="ru-RU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медсестра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8" name="Rectangle 177"/>
          <p:cNvSpPr>
            <a:spLocks noChangeArrowheads="1"/>
          </p:cNvSpPr>
          <p:nvPr/>
        </p:nvSpPr>
        <p:spPr bwMode="auto">
          <a:xfrm>
            <a:off x="3128063" y="2624390"/>
            <a:ext cx="1513465" cy="27469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Средний </a:t>
            </a:r>
            <a:r>
              <a:rPr lang="ru-RU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медицинский персонал</a:t>
            </a:r>
          </a:p>
        </p:txBody>
      </p:sp>
      <p:sp>
        <p:nvSpPr>
          <p:cNvPr id="299" name="Rectangle 177"/>
          <p:cNvSpPr>
            <a:spLocks noChangeArrowheads="1"/>
          </p:cNvSpPr>
          <p:nvPr/>
        </p:nvSpPr>
        <p:spPr bwMode="auto">
          <a:xfrm>
            <a:off x="3112165" y="2976772"/>
            <a:ext cx="1523492" cy="27469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Младший </a:t>
            </a:r>
            <a:r>
              <a:rPr lang="ru-RU" altLang="ru-RU" sz="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медицинский персонал</a:t>
            </a:r>
          </a:p>
        </p:txBody>
      </p:sp>
      <p:cxnSp>
        <p:nvCxnSpPr>
          <p:cNvPr id="300" name="AutoShape 280"/>
          <p:cNvCxnSpPr>
            <a:cxnSpLocks noChangeShapeType="1"/>
          </p:cNvCxnSpPr>
          <p:nvPr/>
        </p:nvCxnSpPr>
        <p:spPr bwMode="auto">
          <a:xfrm>
            <a:off x="4845808" y="1850730"/>
            <a:ext cx="9374" cy="31890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6" name="AutoShape 280"/>
          <p:cNvCxnSpPr>
            <a:cxnSpLocks noChangeShapeType="1"/>
          </p:cNvCxnSpPr>
          <p:nvPr/>
        </p:nvCxnSpPr>
        <p:spPr bwMode="auto">
          <a:xfrm>
            <a:off x="4596413" y="1689912"/>
            <a:ext cx="0" cy="54449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" name="AutoShape 280"/>
          <p:cNvCxnSpPr>
            <a:cxnSpLocks noChangeShapeType="1"/>
          </p:cNvCxnSpPr>
          <p:nvPr/>
        </p:nvCxnSpPr>
        <p:spPr bwMode="auto">
          <a:xfrm>
            <a:off x="4769702" y="6028555"/>
            <a:ext cx="2448833" cy="133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AutoShape 280"/>
          <p:cNvCxnSpPr>
            <a:cxnSpLocks noChangeShapeType="1"/>
          </p:cNvCxnSpPr>
          <p:nvPr/>
        </p:nvCxnSpPr>
        <p:spPr bwMode="auto">
          <a:xfrm>
            <a:off x="7218535" y="5791059"/>
            <a:ext cx="0" cy="2587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6" name="AutoShape 280"/>
          <p:cNvCxnSpPr>
            <a:cxnSpLocks noChangeShapeType="1"/>
          </p:cNvCxnSpPr>
          <p:nvPr/>
        </p:nvCxnSpPr>
        <p:spPr bwMode="auto">
          <a:xfrm>
            <a:off x="503260" y="2930441"/>
            <a:ext cx="28384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9" name="AutoShape 280"/>
          <p:cNvCxnSpPr>
            <a:cxnSpLocks noChangeShapeType="1"/>
          </p:cNvCxnSpPr>
          <p:nvPr/>
        </p:nvCxnSpPr>
        <p:spPr bwMode="auto">
          <a:xfrm>
            <a:off x="9970073" y="2550331"/>
            <a:ext cx="1" cy="122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" name="AutoShape 280"/>
          <p:cNvCxnSpPr>
            <a:cxnSpLocks noChangeShapeType="1"/>
          </p:cNvCxnSpPr>
          <p:nvPr/>
        </p:nvCxnSpPr>
        <p:spPr bwMode="auto">
          <a:xfrm flipH="1">
            <a:off x="3788879" y="1316883"/>
            <a:ext cx="2844" cy="1888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" name="AutoShape 280"/>
          <p:cNvCxnSpPr>
            <a:cxnSpLocks noChangeShapeType="1"/>
          </p:cNvCxnSpPr>
          <p:nvPr/>
        </p:nvCxnSpPr>
        <p:spPr bwMode="auto">
          <a:xfrm flipV="1">
            <a:off x="4607860" y="1645507"/>
            <a:ext cx="363911" cy="4381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" name="AutoShape 280"/>
          <p:cNvCxnSpPr>
            <a:cxnSpLocks noChangeShapeType="1"/>
          </p:cNvCxnSpPr>
          <p:nvPr/>
        </p:nvCxnSpPr>
        <p:spPr bwMode="auto">
          <a:xfrm flipH="1">
            <a:off x="4852952" y="1810469"/>
            <a:ext cx="423269" cy="3944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0139452" y="84791"/>
            <a:ext cx="19950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800" b="1" dirty="0" smtClean="0">
                <a:latin typeface="Times New Roman" pitchFamily="18" charset="0"/>
                <a:ea typeface="ＭＳ Ｐゴシック" pitchFamily="34" charset="-128"/>
                <a:cs typeface="Arial" charset="0"/>
              </a:rPr>
              <a:t>УТВЕРЖДЕН </a:t>
            </a:r>
            <a:endParaRPr lang="ru-RU" sz="800" b="1" dirty="0">
              <a:latin typeface="Times New Roman" pitchFamily="18" charset="0"/>
              <a:ea typeface="ＭＳ Ｐゴシック" pitchFamily="34" charset="-128"/>
              <a:cs typeface="Arial" charset="0"/>
            </a:endParaRPr>
          </a:p>
          <a:p>
            <a:pPr algn="r"/>
            <a:r>
              <a:rPr lang="ru-RU" sz="800" dirty="0">
                <a:latin typeface="Times New Roman" pitchFamily="18" charset="0"/>
                <a:ea typeface="ＭＳ Ｐゴシック" pitchFamily="34" charset="-128"/>
                <a:cs typeface="Arial" charset="0"/>
              </a:rPr>
              <a:t>Решением наблюдательного совета</a:t>
            </a:r>
          </a:p>
          <a:p>
            <a:pPr algn="r"/>
            <a:r>
              <a:rPr lang="ru-RU" sz="800" dirty="0">
                <a:latin typeface="Times New Roman" pitchFamily="18" charset="0"/>
                <a:ea typeface="ＭＳ Ｐゴシック" pitchFamily="34" charset="-128"/>
                <a:cs typeface="Arial" charset="0"/>
              </a:rPr>
              <a:t>КГП на ПХВ «</a:t>
            </a:r>
            <a:r>
              <a:rPr lang="ru-RU" sz="800" dirty="0" err="1">
                <a:latin typeface="Times New Roman" pitchFamily="18" charset="0"/>
                <a:ea typeface="ＭＳ Ｐゴシック" pitchFamily="34" charset="-128"/>
                <a:cs typeface="Arial" charset="0"/>
              </a:rPr>
              <a:t>Алматинский</a:t>
            </a:r>
            <a:r>
              <a:rPr lang="ru-RU" sz="800" dirty="0">
                <a:latin typeface="Times New Roman" pitchFamily="18" charset="0"/>
                <a:ea typeface="ＭＳ Ｐゴシック" pitchFamily="34" charset="-128"/>
                <a:cs typeface="Arial" charset="0"/>
              </a:rPr>
              <a:t> онкологический центр» Управления общественного здравоохранения города Алматы</a:t>
            </a:r>
          </a:p>
          <a:p>
            <a:pPr algn="r"/>
            <a:r>
              <a:rPr lang="ru-RU" sz="800" dirty="0">
                <a:latin typeface="Times New Roman" pitchFamily="18" charset="0"/>
                <a:ea typeface="ＭＳ Ｐゴシック" pitchFamily="34" charset="-128"/>
                <a:cs typeface="Arial" charset="0"/>
              </a:rPr>
              <a:t>протокол от «14» февраля 2025 года № 1</a:t>
            </a:r>
            <a:endParaRPr lang="ru-RU" sz="800" b="1" dirty="0">
              <a:latin typeface="Times New Roman" pitchFamily="18" charset="0"/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120" name="AutoShape 280"/>
          <p:cNvCxnSpPr>
            <a:cxnSpLocks noChangeShapeType="1"/>
          </p:cNvCxnSpPr>
          <p:nvPr/>
        </p:nvCxnSpPr>
        <p:spPr bwMode="auto">
          <a:xfrm flipV="1">
            <a:off x="6192687" y="1182448"/>
            <a:ext cx="0" cy="1359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9366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3379</TotalTime>
  <Words>188</Words>
  <Application>Microsoft Office PowerPoint</Application>
  <PresentationFormat>Широкоэкранный</PresentationFormat>
  <Paragraphs>67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Администратор</cp:lastModifiedBy>
  <cp:revision>188</cp:revision>
  <cp:lastPrinted>2023-04-24T05:57:00Z</cp:lastPrinted>
  <dcterms:created xsi:type="dcterms:W3CDTF">2017-08-02T09:37:51Z</dcterms:created>
  <dcterms:modified xsi:type="dcterms:W3CDTF">2025-02-28T07:34:50Z</dcterms:modified>
</cp:coreProperties>
</file>